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297E-C676-4BBD-BFAC-37E892771298}"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00339-4443-4EE6-AC5E-C635444CB5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2297E-C676-4BBD-BFAC-37E892771298}" type="datetimeFigureOut">
              <a:rPr lang="en-US" smtClean="0"/>
              <a:pPr/>
              <a:t>12/31/2019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0339-4443-4EE6-AC5E-C635444CB5E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057399"/>
          </a:xfrm>
        </p:spPr>
        <p:txBody>
          <a:bodyPr/>
          <a:lstStyle/>
          <a:p>
            <a:r>
              <a:rPr lang="en-US" b="1" dirty="0" smtClean="0">
                <a:solidFill>
                  <a:srgbClr val="FF0000"/>
                </a:solidFill>
              </a:rPr>
              <a:t>CASE TAKING BOGER’S INSTRUCTIONS</a:t>
            </a:r>
            <a:endParaRPr lang="en-US" b="1" dirty="0">
              <a:solidFill>
                <a:srgbClr val="FF0000"/>
              </a:solidFill>
            </a:endParaRPr>
          </a:p>
        </p:txBody>
      </p:sp>
      <p:sp>
        <p:nvSpPr>
          <p:cNvPr id="3" name="TextBox 2"/>
          <p:cNvSpPr txBox="1"/>
          <p:nvPr/>
        </p:nvSpPr>
        <p:spPr>
          <a:xfrm>
            <a:off x="4343400" y="4495800"/>
            <a:ext cx="4495800" cy="2031325"/>
          </a:xfrm>
          <a:prstGeom prst="rect">
            <a:avLst/>
          </a:prstGeom>
          <a:noFill/>
        </p:spPr>
        <p:txBody>
          <a:bodyPr wrap="square" rtlCol="0">
            <a:spAutoFit/>
          </a:bodyPr>
          <a:lstStyle/>
          <a:p>
            <a:r>
              <a:rPr lang="en-US" b="1" dirty="0" smtClean="0">
                <a:solidFill>
                  <a:schemeClr val="tx2">
                    <a:lumMod val="50000"/>
                  </a:schemeClr>
                </a:solidFill>
                <a:latin typeface="Algerian" panose="04020705040A02060702" pitchFamily="82" charset="0"/>
              </a:rPr>
              <a:t>DR. </a:t>
            </a:r>
            <a:r>
              <a:rPr lang="en-US" b="1" dirty="0">
                <a:solidFill>
                  <a:schemeClr val="tx2">
                    <a:lumMod val="50000"/>
                  </a:schemeClr>
                </a:solidFill>
                <a:latin typeface="Algerian" panose="04020705040A02060702" pitchFamily="82" charset="0"/>
              </a:rPr>
              <a:t>CHANDRA </a:t>
            </a:r>
            <a:r>
              <a:rPr lang="en-US" b="1">
                <a:solidFill>
                  <a:schemeClr val="tx2">
                    <a:lumMod val="50000"/>
                  </a:schemeClr>
                </a:solidFill>
                <a:latin typeface="Algerian" panose="04020705040A02060702" pitchFamily="82" charset="0"/>
              </a:rPr>
              <a:t>HASAN </a:t>
            </a:r>
            <a:r>
              <a:rPr lang="en-US" b="1" smtClean="0">
                <a:solidFill>
                  <a:schemeClr val="tx2">
                    <a:lumMod val="50000"/>
                  </a:schemeClr>
                </a:solidFill>
                <a:latin typeface="Algerian" panose="04020705040A02060702" pitchFamily="82" charset="0"/>
              </a:rPr>
              <a:t>.C .M</a:t>
            </a:r>
            <a:r>
              <a:rPr lang="en-US" b="1">
                <a:solidFill>
                  <a:schemeClr val="tx2">
                    <a:lumMod val="50000"/>
                  </a:schemeClr>
                </a:solidFill>
                <a:latin typeface="Algerian" panose="04020705040A02060702" pitchFamily="82" charset="0"/>
              </a:rPr>
              <a:t>, </a:t>
            </a:r>
            <a:r>
              <a:rPr lang="en-US" b="1" smtClean="0">
                <a:solidFill>
                  <a:schemeClr val="tx2">
                    <a:lumMod val="50000"/>
                  </a:schemeClr>
                </a:solidFill>
                <a:latin typeface="Algerian" panose="04020705040A02060702" pitchFamily="82" charset="0"/>
              </a:rPr>
              <a:t>M.D.(</a:t>
            </a:r>
            <a:r>
              <a:rPr lang="en-US" b="1" dirty="0" err="1">
                <a:solidFill>
                  <a:schemeClr val="tx2">
                    <a:lumMod val="50000"/>
                  </a:schemeClr>
                </a:solidFill>
                <a:latin typeface="Algerian" panose="04020705040A02060702" pitchFamily="82" charset="0"/>
              </a:rPr>
              <a:t>Hom</a:t>
            </a:r>
            <a:r>
              <a:rPr lang="en-US" b="1" dirty="0">
                <a:solidFill>
                  <a:schemeClr val="tx2">
                    <a:lumMod val="50000"/>
                  </a:schemeClr>
                </a:solidFill>
                <a:latin typeface="Algerian" panose="04020705040A02060702" pitchFamily="82" charset="0"/>
              </a:rPr>
              <a:t>),</a:t>
            </a:r>
            <a:br>
              <a:rPr lang="en-US" b="1" dirty="0">
                <a:solidFill>
                  <a:schemeClr val="tx2">
                    <a:lumMod val="50000"/>
                  </a:schemeClr>
                </a:solidFill>
                <a:latin typeface="Algerian" panose="04020705040A02060702" pitchFamily="82" charset="0"/>
              </a:rPr>
            </a:br>
            <a:r>
              <a:rPr lang="en-US" b="1" dirty="0">
                <a:solidFill>
                  <a:schemeClr val="tx2">
                    <a:lumMod val="50000"/>
                  </a:schemeClr>
                </a:solidFill>
                <a:latin typeface="Algerian" panose="04020705040A02060702" pitchFamily="82" charset="0"/>
              </a:rPr>
              <a:t>ASSOCIATE PROFESSOR,</a:t>
            </a:r>
            <a:br>
              <a:rPr lang="en-US" b="1" dirty="0">
                <a:solidFill>
                  <a:schemeClr val="tx2">
                    <a:lumMod val="50000"/>
                  </a:schemeClr>
                </a:solidFill>
                <a:latin typeface="Algerian" panose="04020705040A02060702" pitchFamily="82" charset="0"/>
              </a:rPr>
            </a:br>
            <a:r>
              <a:rPr lang="en-US" b="1" dirty="0">
                <a:solidFill>
                  <a:schemeClr val="tx2">
                    <a:lumMod val="50000"/>
                  </a:schemeClr>
                </a:solidFill>
                <a:latin typeface="Algerian" panose="04020705040A02060702" pitchFamily="82" charset="0"/>
              </a:rPr>
              <a:t>DEPT OF REPERTORY,</a:t>
            </a:r>
            <a:br>
              <a:rPr lang="en-US" b="1" dirty="0">
                <a:solidFill>
                  <a:schemeClr val="tx2">
                    <a:lumMod val="50000"/>
                  </a:schemeClr>
                </a:solidFill>
                <a:latin typeface="Algerian" panose="04020705040A02060702" pitchFamily="82" charset="0"/>
              </a:rPr>
            </a:br>
            <a:r>
              <a:rPr lang="en-US" b="1" dirty="0">
                <a:solidFill>
                  <a:schemeClr val="tx2">
                    <a:lumMod val="50000"/>
                  </a:schemeClr>
                </a:solidFill>
                <a:latin typeface="Algerian" panose="04020705040A02060702" pitchFamily="82" charset="0"/>
              </a:rPr>
              <a:t>SARADA KRISHNA HOMOEOPATHIC MEDICAL COLLEGE,</a:t>
            </a:r>
            <a:br>
              <a:rPr lang="en-US" b="1" dirty="0">
                <a:solidFill>
                  <a:schemeClr val="tx2">
                    <a:lumMod val="50000"/>
                  </a:schemeClr>
                </a:solidFill>
                <a:latin typeface="Algerian" panose="04020705040A02060702" pitchFamily="82" charset="0"/>
              </a:rPr>
            </a:br>
            <a:r>
              <a:rPr lang="en-US" b="1" dirty="0">
                <a:solidFill>
                  <a:schemeClr val="tx2">
                    <a:lumMod val="50000"/>
                  </a:schemeClr>
                </a:solidFill>
                <a:latin typeface="Algerian" panose="04020705040A02060702" pitchFamily="82" charset="0"/>
              </a:rPr>
              <a:t>KULASEKHARAM</a:t>
            </a:r>
            <a:r>
              <a:rPr lang="en-IN" b="1" dirty="0">
                <a:solidFill>
                  <a:schemeClr val="tx2">
                    <a:lumMod val="50000"/>
                  </a:schemeClr>
                </a:solidFill>
                <a:latin typeface="Algerian" panose="04020705040A02060702" pitchFamily="82" charset="0"/>
              </a:rPr>
              <a:t/>
            </a:r>
            <a:br>
              <a:rPr lang="en-IN" b="1" dirty="0">
                <a:solidFill>
                  <a:schemeClr val="tx2">
                    <a:lumMod val="50000"/>
                  </a:schemeClr>
                </a:solidFill>
                <a:latin typeface="Algerian" panose="04020705040A02060702" pitchFamily="82" charset="0"/>
              </a:rPr>
            </a:br>
            <a:endParaRPr lang="en-IN" dirty="0">
              <a:latin typeface="Algerian" panose="04020705040A02060702"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All the disease symptoms from their beginning held some peculiarity. Some times obscure(not clear) with increasing tenacity (need determination). Because of that closest scrutiny is needed(careful investigation).</a:t>
            </a:r>
          </a:p>
          <a:p>
            <a:pPr>
              <a:buNone/>
            </a:pPr>
            <a:r>
              <a:rPr lang="en-US" sz="2800" dirty="0">
                <a:solidFill>
                  <a:srgbClr val="7030A0"/>
                </a:solidFill>
              </a:rPr>
              <a:t> </a:t>
            </a:r>
            <a:r>
              <a:rPr lang="en-US" sz="2800" dirty="0" smtClean="0">
                <a:solidFill>
                  <a:srgbClr val="7030A0"/>
                </a:solidFill>
              </a:rPr>
              <a:t>         Every symptom is a little picture reflected from the central disturbances, obtaining the complete picture will depict (describe) the whole. So we are giving importance to the totality of symptoms.</a:t>
            </a:r>
          </a:p>
          <a:p>
            <a:pPr>
              <a:buNone/>
            </a:pPr>
            <a:r>
              <a:rPr lang="en-US" sz="2800" dirty="0">
                <a:solidFill>
                  <a:srgbClr val="7030A0"/>
                </a:solidFill>
              </a:rPr>
              <a:t> </a:t>
            </a:r>
            <a:r>
              <a:rPr lang="en-US" sz="2800" dirty="0" smtClean="0">
                <a:solidFill>
                  <a:srgbClr val="7030A0"/>
                </a:solidFill>
              </a:rPr>
              <a:t>         The individualistic way in which the patient reacts (to stimuli or morbefic agent) affords the best point of departure (deviation from health).</a:t>
            </a:r>
          </a:p>
          <a:p>
            <a:pPr>
              <a:buNone/>
            </a:pPr>
            <a:r>
              <a:rPr lang="en-US" sz="2800" dirty="0">
                <a:solidFill>
                  <a:srgbClr val="7030A0"/>
                </a:solidFill>
              </a:rPr>
              <a:t> </a:t>
            </a:r>
            <a:r>
              <a:rPr lang="en-US" sz="2800" dirty="0" smtClean="0">
                <a:solidFill>
                  <a:srgbClr val="7030A0"/>
                </a:solidFill>
              </a:rPr>
              <a:t>         By enquiring in to the more obscure symptoms, we will get highly essential details for a success full</a:t>
            </a:r>
          </a:p>
          <a:p>
            <a:pPr>
              <a:buNone/>
            </a:pPr>
            <a:r>
              <a:rPr lang="en-US" sz="2800" dirty="0">
                <a:solidFill>
                  <a:srgbClr val="7030A0"/>
                </a:solidFill>
              </a:rPr>
              <a:t> </a:t>
            </a:r>
            <a:r>
              <a:rPr lang="en-US" sz="2800" dirty="0" smtClean="0">
                <a:solidFill>
                  <a:srgbClr val="7030A0"/>
                </a:solidFill>
              </a:rPr>
              <a:t>    prescription.</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Every patient will show some symptoms in all the three spheres i.e., mental, dynamic and physical.</a:t>
            </a:r>
          </a:p>
          <a:p>
            <a:pPr>
              <a:buNone/>
            </a:pPr>
            <a:r>
              <a:rPr lang="en-US" sz="2800" dirty="0" smtClean="0">
                <a:solidFill>
                  <a:srgbClr val="7030A0"/>
                </a:solidFill>
              </a:rPr>
              <a:t>         The physician must search carefully the symptoms from these spheres, but the symptoms shown will be more prominently preset in any one of the particular sphere.</a:t>
            </a:r>
          </a:p>
          <a:p>
            <a:pPr>
              <a:buNone/>
            </a:pPr>
            <a:r>
              <a:rPr lang="en-US" sz="2800" dirty="0" smtClean="0">
                <a:solidFill>
                  <a:srgbClr val="7030A0"/>
                </a:solidFill>
              </a:rPr>
              <a:t>         While taking the case and hunting the symptoms through repertories and materia medica. Don’t make mistake of getting a remedy too firmly fixed in the mind of physician, it will lead disaster.</a:t>
            </a:r>
          </a:p>
          <a:p>
            <a:pPr>
              <a:buNone/>
            </a:pPr>
            <a:r>
              <a:rPr lang="en-US" sz="2800" dirty="0" smtClean="0">
                <a:solidFill>
                  <a:srgbClr val="7030A0"/>
                </a:solidFill>
              </a:rPr>
              <a:t>          When the patient is presenting the complaints, the physician must observe them closely, noting the facial expression, manner (behaves), mode of action, habit and all external manifestations. This often gives the key to whole case with out asking question.</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During case taking if the physician can get at patient’s mode of thinking of his voluntary ideas, he can build a picture his mental process.</a:t>
            </a:r>
          </a:p>
          <a:p>
            <a:pPr>
              <a:buNone/>
            </a:pPr>
            <a:r>
              <a:rPr lang="en-US" sz="2800" dirty="0" smtClean="0">
                <a:solidFill>
                  <a:srgbClr val="7030A0"/>
                </a:solidFill>
              </a:rPr>
              <a:t>          An exiting cause uncover the underlying strata and lying dormant (inactive) for years, but the exiting cause are the important part of symptom picture.</a:t>
            </a:r>
          </a:p>
          <a:p>
            <a:pPr>
              <a:buNone/>
            </a:pPr>
            <a:r>
              <a:rPr lang="en-US" sz="2800" dirty="0" smtClean="0">
                <a:solidFill>
                  <a:srgbClr val="7030A0"/>
                </a:solidFill>
              </a:rPr>
              <a:t>            Remember the patients express disease (symptoms) in a group and not by scattered symptoms here and there.</a:t>
            </a:r>
          </a:p>
          <a:p>
            <a:pPr>
              <a:buNone/>
            </a:pPr>
            <a:r>
              <a:rPr lang="en-US" sz="2800" dirty="0" smtClean="0">
                <a:solidFill>
                  <a:srgbClr val="7030A0"/>
                </a:solidFill>
              </a:rPr>
              <a:t>           The sprit of clinical symptom picture is best obtained by asking the patient to tell his own story when ever this is possible. The physician go through the symptoms narrated by the patient, amplify them accurately by proper questioning.</a:t>
            </a:r>
            <a:endParaRPr lang="en-US" sz="28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3000" dirty="0" smtClean="0">
                <a:solidFill>
                  <a:srgbClr val="7030A0"/>
                </a:solidFill>
              </a:rPr>
              <a:t>           The natural modifying factors the modalities be very definitely ascertained.</a:t>
            </a:r>
          </a:p>
          <a:p>
            <a:pPr>
              <a:buNone/>
            </a:pPr>
            <a:r>
              <a:rPr lang="en-US" sz="3000" dirty="0" smtClean="0">
                <a:solidFill>
                  <a:srgbClr val="7030A0"/>
                </a:solidFill>
              </a:rPr>
              <a:t>           The following are the most vital and importantly ascertained, time, temperature, open air, posture, being alone, motion, sleep, eating and drinking, touch, pressure, discharges, etc.</a:t>
            </a:r>
          </a:p>
          <a:p>
            <a:pPr>
              <a:buNone/>
            </a:pPr>
            <a:r>
              <a:rPr lang="en-US" sz="3000" dirty="0" smtClean="0">
                <a:solidFill>
                  <a:srgbClr val="7030A0"/>
                </a:solidFill>
              </a:rPr>
              <a:t>          Next important is given to mental state, here the presence of irritability, sadness or fear is the ruling factor.</a:t>
            </a:r>
          </a:p>
          <a:p>
            <a:pPr>
              <a:buNone/>
            </a:pPr>
            <a:r>
              <a:rPr lang="en-US" sz="3000" dirty="0" smtClean="0">
                <a:solidFill>
                  <a:srgbClr val="7030A0"/>
                </a:solidFill>
              </a:rPr>
              <a:t>         Next importance is patients description about his own sensations, it is well to ascertain the following primary sensations are present-burning cramping, cutting, soreness, throbbing and thirst.</a:t>
            </a:r>
          </a:p>
          <a:p>
            <a:pPr>
              <a:buNone/>
            </a:pPr>
            <a:endParaRPr lang="en-US" sz="3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lstStyle/>
          <a:p>
            <a:pPr>
              <a:buNone/>
            </a:pPr>
            <a:r>
              <a:rPr lang="en-US" dirty="0" smtClean="0">
                <a:solidFill>
                  <a:srgbClr val="7030A0"/>
                </a:solidFill>
              </a:rPr>
              <a:t>         </a:t>
            </a:r>
            <a:r>
              <a:rPr lang="en-US" sz="2800" dirty="0" smtClean="0">
                <a:solidFill>
                  <a:srgbClr val="7030A0"/>
                </a:solidFill>
              </a:rPr>
              <a:t>There may be some other sensations also, but the presence of these primary sensations often over shadow(over look) them.Especialy the other sensations may be due to imagination. Here the physician must identify the exactness of the sensations.</a:t>
            </a:r>
          </a:p>
          <a:p>
            <a:pPr>
              <a:buNone/>
            </a:pPr>
            <a:r>
              <a:rPr lang="en-US" sz="2800" dirty="0" smtClean="0">
                <a:solidFill>
                  <a:srgbClr val="7030A0"/>
                </a:solidFill>
              </a:rPr>
              <a:t>          Next comes the objective symptoms, this includes facial expression, demeanor (behavior), nervous excitability(activity), sensibility, restlessness, torpor (inactivity) state of secretions and abnormal color that may be present.</a:t>
            </a:r>
          </a:p>
          <a:p>
            <a:pPr>
              <a:buNone/>
            </a:pPr>
            <a:r>
              <a:rPr lang="en-US" sz="2800" dirty="0" smtClean="0">
                <a:solidFill>
                  <a:srgbClr val="7030A0"/>
                </a:solidFill>
              </a:rPr>
              <a:t>          Lastly the anatomical part affected should be considered. Which also brings the investigation in touch with pathological diagnosis.</a:t>
            </a:r>
            <a:endParaRPr lang="en-US" sz="2800"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dirty="0" smtClean="0">
                <a:solidFill>
                  <a:srgbClr val="7030A0"/>
                </a:solidFill>
              </a:rPr>
              <a:t>           </a:t>
            </a:r>
            <a:r>
              <a:rPr lang="en-US" sz="2800" dirty="0" smtClean="0">
                <a:solidFill>
                  <a:srgbClr val="7030A0"/>
                </a:solidFill>
              </a:rPr>
              <a:t>The particular symptoms which are rare, peculiar and strange may appear in any sphere (mental, dynamic, physical).</a:t>
            </a:r>
          </a:p>
          <a:p>
            <a:pPr>
              <a:buNone/>
            </a:pPr>
            <a:r>
              <a:rPr lang="en-US" sz="2800" dirty="0" smtClean="0">
                <a:solidFill>
                  <a:srgbClr val="7030A0"/>
                </a:solidFill>
              </a:rPr>
              <a:t>            Regarding the particular rare, peculiar and strange </a:t>
            </a:r>
            <a:r>
              <a:rPr lang="en-US" sz="2800" smtClean="0">
                <a:solidFill>
                  <a:srgbClr val="7030A0"/>
                </a:solidFill>
              </a:rPr>
              <a:t>symptoms that </a:t>
            </a:r>
            <a:r>
              <a:rPr lang="en-US" sz="2800" dirty="0" smtClean="0">
                <a:solidFill>
                  <a:srgbClr val="7030A0"/>
                </a:solidFill>
              </a:rPr>
              <a:t>may appear any sphere what so ever. If QRS symptoms are present, there is no need of look up on, location, sensation, modalities, concomitants, mind, etc, in that particular case. Because, rare, peculiar and strange features are the prominent individual morbid expressions</a:t>
            </a:r>
            <a:r>
              <a:rPr lang="en-US" sz="2800" dirty="0" smtClean="0"/>
              <a:t>.</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686</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Algerian</vt:lpstr>
      <vt:lpstr>Arial</vt:lpstr>
      <vt:lpstr>Calibri</vt:lpstr>
      <vt:lpstr>Office Theme</vt:lpstr>
      <vt:lpstr>CASE TAKING BOGER’S INSTRUCTIONS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BOGER’S INSTRUCTIONS</dc:title>
  <dc:creator>INTEL i3</dc:creator>
  <cp:lastModifiedBy>Lib Lab One</cp:lastModifiedBy>
  <cp:revision>26</cp:revision>
  <dcterms:created xsi:type="dcterms:W3CDTF">2018-06-17T03:48:44Z</dcterms:created>
  <dcterms:modified xsi:type="dcterms:W3CDTF">2019-12-31T03:54:52Z</dcterms:modified>
</cp:coreProperties>
</file>